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3" r:id="rId3"/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7077075" cy="9418625"/>
  <p:embeddedFontLst>
    <p:embeddedFont>
      <p:font typeface="Cabin"/>
      <p:regular r:id="rId28"/>
      <p:bold r:id="rId29"/>
      <p:italic r:id="rId30"/>
      <p:boldItalic r:id="rId31"/>
    </p:embeddedFont>
    <p:embeddedFont>
      <p:font typeface="Palatino Linotype"/>
      <p:regular r:id="rId32"/>
      <p:bold r:id="rId33"/>
      <p:italic r:id="rId34"/>
      <p:boldItalic r:id="rId35"/>
    </p:embeddedFont>
    <p:embeddedFont>
      <p:font typeface="Rambla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Cabin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abin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abin-boldItalic.fntdata"/><Relationship Id="rId30" Type="http://schemas.openxmlformats.org/officeDocument/2006/relationships/font" Target="fonts/Cabin-italic.fntdata"/><Relationship Id="rId11" Type="http://schemas.openxmlformats.org/officeDocument/2006/relationships/slide" Target="slides/slide6.xml"/><Relationship Id="rId33" Type="http://schemas.openxmlformats.org/officeDocument/2006/relationships/font" Target="fonts/PalatinoLinotype-bold.fntdata"/><Relationship Id="rId10" Type="http://schemas.openxmlformats.org/officeDocument/2006/relationships/slide" Target="slides/slide5.xml"/><Relationship Id="rId32" Type="http://schemas.openxmlformats.org/officeDocument/2006/relationships/font" Target="fonts/PalatinoLinotype-regular.fntdata"/><Relationship Id="rId13" Type="http://schemas.openxmlformats.org/officeDocument/2006/relationships/slide" Target="slides/slide8.xml"/><Relationship Id="rId35" Type="http://schemas.openxmlformats.org/officeDocument/2006/relationships/font" Target="fonts/PalatinoLinotype-boldItalic.fntdata"/><Relationship Id="rId12" Type="http://schemas.openxmlformats.org/officeDocument/2006/relationships/slide" Target="slides/slide7.xml"/><Relationship Id="rId34" Type="http://schemas.openxmlformats.org/officeDocument/2006/relationships/font" Target="fonts/PalatinoLinotype-italic.fntdata"/><Relationship Id="rId15" Type="http://schemas.openxmlformats.org/officeDocument/2006/relationships/slide" Target="slides/slide10.xml"/><Relationship Id="rId37" Type="http://schemas.openxmlformats.org/officeDocument/2006/relationships/font" Target="fonts/Rambla-bold.fntdata"/><Relationship Id="rId14" Type="http://schemas.openxmlformats.org/officeDocument/2006/relationships/slide" Target="slides/slide9.xml"/><Relationship Id="rId36" Type="http://schemas.openxmlformats.org/officeDocument/2006/relationships/font" Target="fonts/Rambla-regular.fntdata"/><Relationship Id="rId17" Type="http://schemas.openxmlformats.org/officeDocument/2006/relationships/slide" Target="slides/slide12.xml"/><Relationship Id="rId39" Type="http://schemas.openxmlformats.org/officeDocument/2006/relationships/font" Target="fonts/Rambla-boldItalic.fntdata"/><Relationship Id="rId16" Type="http://schemas.openxmlformats.org/officeDocument/2006/relationships/slide" Target="slides/slide11.xml"/><Relationship Id="rId38" Type="http://schemas.openxmlformats.org/officeDocument/2006/relationships/font" Target="fonts/Rambla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067049" cy="4746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4010025" y="0"/>
            <a:ext cx="3067049" cy="4746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68400" y="711200"/>
            <a:ext cx="4743450" cy="35575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44562" y="4505325"/>
            <a:ext cx="5187950" cy="41894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931275"/>
            <a:ext cx="306704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4010025" y="8931275"/>
            <a:ext cx="306704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7300" lIns="94600" rIns="94600" wrap="square" tIns="473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4010025" y="8931275"/>
            <a:ext cx="306704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7300" lIns="94600" rIns="94600" wrap="square" tIns="473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64" name="Shape 64"/>
          <p:cNvSpPr/>
          <p:nvPr>
            <p:ph idx="2" type="sldImg"/>
          </p:nvPr>
        </p:nvSpPr>
        <p:spPr>
          <a:xfrm>
            <a:off x="1168400" y="711200"/>
            <a:ext cx="4743450" cy="35575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944562" y="4505325"/>
            <a:ext cx="5187950" cy="418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7300" lIns="94600" rIns="94600" wrap="square" tIns="473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944562" y="4505325"/>
            <a:ext cx="5187950" cy="418941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68400" y="711200"/>
            <a:ext cx="4743450" cy="35575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944562" y="4505325"/>
            <a:ext cx="5187950" cy="418941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68400" y="711200"/>
            <a:ext cx="4743450" cy="35575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944562" y="4505325"/>
            <a:ext cx="5187950" cy="418941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68400" y="711200"/>
            <a:ext cx="4743450" cy="35575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944562" y="4505325"/>
            <a:ext cx="5187950" cy="418941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68400" y="711200"/>
            <a:ext cx="4743450" cy="35575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944562" y="4505325"/>
            <a:ext cx="5187950" cy="418941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68400" y="711200"/>
            <a:ext cx="4743450" cy="35575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944562" y="4505325"/>
            <a:ext cx="5187950" cy="418941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68400" y="711200"/>
            <a:ext cx="4743450" cy="35575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944562" y="4505325"/>
            <a:ext cx="5187950" cy="418941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68400" y="711200"/>
            <a:ext cx="4743450" cy="35575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944562" y="4505325"/>
            <a:ext cx="5187950" cy="418941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68400" y="711200"/>
            <a:ext cx="4743450" cy="35575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944562" y="4505325"/>
            <a:ext cx="5187950" cy="418941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68400" y="711200"/>
            <a:ext cx="4743450" cy="35575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944562" y="4505325"/>
            <a:ext cx="5187950" cy="418941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68400" y="711200"/>
            <a:ext cx="4743450" cy="35575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4010025" y="8931275"/>
            <a:ext cx="306704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7300" lIns="94600" rIns="94600" wrap="square" tIns="473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71" name="Shape 71"/>
          <p:cNvSpPr/>
          <p:nvPr>
            <p:ph idx="2" type="sldImg"/>
          </p:nvPr>
        </p:nvSpPr>
        <p:spPr>
          <a:xfrm>
            <a:off x="1168400" y="711200"/>
            <a:ext cx="4743450" cy="35575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944562" y="4505325"/>
            <a:ext cx="5187950" cy="418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7300" lIns="94600" rIns="94600" wrap="square" tIns="473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944562" y="4505325"/>
            <a:ext cx="5187950" cy="418941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68400" y="711200"/>
            <a:ext cx="4743450" cy="35575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944562" y="4505325"/>
            <a:ext cx="5187950" cy="418941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1168400" y="711200"/>
            <a:ext cx="4743450" cy="35575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944562" y="4505325"/>
            <a:ext cx="5187950" cy="418941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68400" y="711200"/>
            <a:ext cx="4743450" cy="35575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944562" y="4505325"/>
            <a:ext cx="5187950" cy="418941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x="1168400" y="711200"/>
            <a:ext cx="4743450" cy="35575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944562" y="4505325"/>
            <a:ext cx="5187950" cy="418941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1168400" y="711200"/>
            <a:ext cx="4743450" cy="35575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944562" y="4505325"/>
            <a:ext cx="5187950" cy="418941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68400" y="711200"/>
            <a:ext cx="4743450" cy="35575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944562" y="4505325"/>
            <a:ext cx="5187950" cy="418941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68400" y="711200"/>
            <a:ext cx="4743450" cy="35575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944562" y="4505325"/>
            <a:ext cx="5187950" cy="418941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68400" y="711200"/>
            <a:ext cx="4743450" cy="35575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944562" y="4505325"/>
            <a:ext cx="5187950" cy="418941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68400" y="711200"/>
            <a:ext cx="4743450" cy="35575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4010025" y="8931275"/>
            <a:ext cx="306704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7300" lIns="94600" rIns="94600" wrap="square" tIns="473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68400" y="711200"/>
            <a:ext cx="4743450" cy="35575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944562" y="4505325"/>
            <a:ext cx="5187950" cy="418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7300" lIns="94600" rIns="94600" wrap="square" tIns="473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6939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93662" lvl="1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03187" lvl="2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795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 rot="5400000">
            <a:off x="4936367" y="2182285"/>
            <a:ext cx="5592760" cy="1777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 rot="5400000">
            <a:off x="823119" y="-91279"/>
            <a:ext cx="5592759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6939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93662" lvl="1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03187" lvl="2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795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 rot="5400000">
            <a:off x="2378964" y="-440435"/>
            <a:ext cx="438607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6939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93662" lvl="1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03187" lvl="2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795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AndObj">
  <p:cSld name="Title, Text, and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762000" y="762000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838200" y="2362200"/>
            <a:ext cx="3770312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6939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93662" lvl="1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03187" lvl="2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795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4760912" y="2362200"/>
            <a:ext cx="3770311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6939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93662" lvl="1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03187" lvl="2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795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2438400" y="6248400"/>
            <a:ext cx="2130424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5791200" y="6248400"/>
            <a:ext cx="2897186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00062" y="5945187"/>
            <a:ext cx="4940299" cy="920749"/>
          </a:xfrm>
          <a:custGeom>
            <a:pathLst>
              <a:path extrusionOk="0" h="120000" w="12000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85775" y="5938837"/>
            <a:ext cx="3690937" cy="933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" name="Shape 12"/>
          <p:cNvGrpSpPr/>
          <p:nvPr/>
        </p:nvGrpSpPr>
        <p:grpSpPr>
          <a:xfrm>
            <a:off x="-6350" y="5791200"/>
            <a:ext cx="3402011" cy="1079499"/>
            <a:chOff x="-6350" y="5791200"/>
            <a:chExt cx="3402011" cy="1079499"/>
          </a:xfrm>
        </p:grpSpPr>
        <p:pic>
          <p:nvPicPr>
            <p:cNvPr id="13" name="Shape 13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-6350" y="5791200"/>
              <a:ext cx="3402011" cy="1079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Shape 14"/>
            <p:cNvSpPr txBox="1"/>
            <p:nvPr/>
          </p:nvSpPr>
          <p:spPr>
            <a:xfrm>
              <a:off x="277812" y="6421437"/>
              <a:ext cx="1700212" cy="36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050" y="5778500"/>
            <a:ext cx="341471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6939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93662" lvl="1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03187" lvl="2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795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500062" y="5945187"/>
            <a:ext cx="4940299" cy="920749"/>
          </a:xfrm>
          <a:custGeom>
            <a:pathLst>
              <a:path extrusionOk="0" h="120000" w="12000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485775" y="5938837"/>
            <a:ext cx="3690937" cy="933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6" name="Shape 46"/>
          <p:cNvGrpSpPr/>
          <p:nvPr/>
        </p:nvGrpSpPr>
        <p:grpSpPr>
          <a:xfrm>
            <a:off x="-6350" y="5791200"/>
            <a:ext cx="3402011" cy="1079499"/>
            <a:chOff x="-6350" y="5791200"/>
            <a:chExt cx="3402011" cy="1079499"/>
          </a:xfrm>
        </p:grpSpPr>
        <p:pic>
          <p:nvPicPr>
            <p:cNvPr id="47" name="Shape 47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-6350" y="5791200"/>
              <a:ext cx="3402011" cy="1079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Shape 48"/>
            <p:cNvSpPr txBox="1"/>
            <p:nvPr/>
          </p:nvSpPr>
          <p:spPr>
            <a:xfrm>
              <a:off x="277812" y="6421437"/>
              <a:ext cx="1700212" cy="36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49" name="Shape 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050" y="5778500"/>
            <a:ext cx="341471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6939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93662" lvl="1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03187" lvl="2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795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2438400" y="6248400"/>
            <a:ext cx="2130424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5791200" y="6248400"/>
            <a:ext cx="2897186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mrslatorre.weebly.com/" TargetMode="External"/><Relationship Id="rId4" Type="http://schemas.openxmlformats.org/officeDocument/2006/relationships/hyperlink" Target="http://schneider7.weebly.com/eureka.html" TargetMode="External"/><Relationship Id="rId5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slatorre@rbusd.org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419100" y="757100"/>
            <a:ext cx="83058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</a:endParaRPr>
          </a:p>
          <a:p>
            <a:pPr indent="-69850" lvl="0" marL="0" rtl="0">
              <a:spcBef>
                <a:spcPts val="7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b="1" lang="en-US" sz="2200"/>
              <a:t>I’m so excited to meet you tonight.  For the past 2 weeks, I’ve gotten to know a little about each of your children.  They’ve proven to be kind, hard-working, and creative individuals, which is such a positive reflection of the wonderful families they come from. </a:t>
            </a:r>
          </a:p>
          <a:p>
            <a:pPr indent="-69850" lvl="0" marL="0" rtl="0">
              <a:spcBef>
                <a:spcPts val="7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b="1" lang="en-US" sz="2200"/>
              <a:t>Please...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</a:endParaRPr>
          </a:p>
          <a:p>
            <a:pPr indent="-609600" lvl="0" marL="609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</a:rPr>
              <a:t>1. Read your child’s hopes and dreams for 5</a:t>
            </a:r>
            <a:r>
              <a:rPr b="1" baseline="30000" i="0" lang="en-US" sz="2200" u="none" cap="none" strike="noStrike">
                <a:solidFill>
                  <a:schemeClr val="dk1"/>
                </a:solidFill>
              </a:rPr>
              <a:t>th</a:t>
            </a:r>
            <a:r>
              <a:rPr b="1" i="0" lang="en-US" sz="2200" u="none" cap="none" strike="noStrike">
                <a:solidFill>
                  <a:schemeClr val="dk1"/>
                </a:solidFill>
              </a:rPr>
              <a:t> grade (posted on the green  bulletin board in the corner).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22400"/>
              <a:buFont typeface="Noto Sans Symbols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</a:endParaRPr>
          </a:p>
          <a:p>
            <a:pPr indent="-609600" lvl="0" marL="609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</a:rPr>
              <a:t>2. Find your child’s seat and </a:t>
            </a:r>
            <a:r>
              <a:rPr b="1" lang="en-US" sz="2200"/>
              <a:t>put</a:t>
            </a:r>
            <a:r>
              <a:rPr b="1" i="0" lang="en-US" sz="2200" u="none" cap="none" strike="noStrike">
                <a:solidFill>
                  <a:schemeClr val="dk1"/>
                </a:solidFill>
              </a:rPr>
              <a:t> </a:t>
            </a:r>
            <a:r>
              <a:rPr b="1" lang="en-US" sz="2200"/>
              <a:t>the</a:t>
            </a:r>
            <a:r>
              <a:rPr b="1" i="0" lang="en-US" sz="2200" u="none" cap="none" strike="noStrike">
                <a:solidFill>
                  <a:schemeClr val="dk1"/>
                </a:solidFill>
              </a:rPr>
              <a:t> hopes and dreams </a:t>
            </a:r>
            <a:r>
              <a:rPr b="1" lang="en-US" sz="2200"/>
              <a:t>you have</a:t>
            </a:r>
            <a:r>
              <a:rPr b="1" i="0" lang="en-US" sz="2200" u="none" cap="none" strike="noStrike">
                <a:solidFill>
                  <a:schemeClr val="dk1"/>
                </a:solidFill>
              </a:rPr>
              <a:t> for your child onto </a:t>
            </a:r>
            <a:r>
              <a:rPr b="1" lang="en-US" sz="2200"/>
              <a:t>a</a:t>
            </a:r>
            <a:r>
              <a:rPr b="1" i="0" lang="en-US" sz="2200" u="none" cap="none" strike="noStrike">
                <a:solidFill>
                  <a:schemeClr val="dk1"/>
                </a:solidFill>
              </a:rPr>
              <a:t> post it.</a:t>
            </a:r>
            <a:r>
              <a:rPr b="1" lang="en-US" sz="2200"/>
              <a:t> </a:t>
            </a:r>
            <a:r>
              <a:rPr b="1" i="0" lang="en-US" sz="2200" u="none" cap="none" strike="noStrike">
                <a:solidFill>
                  <a:schemeClr val="dk1"/>
                </a:solidFill>
              </a:rPr>
              <a:t>M</a:t>
            </a:r>
            <a:r>
              <a:rPr b="1" lang="en-US" sz="2200"/>
              <a:t>ake sure to put your child’s name on it. 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</a:endParaRPr>
          </a:p>
          <a:p>
            <a:pPr indent="-609600" lvl="0" marL="609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</a:rPr>
              <a:t>3. Sign-in sheets and pencils are located at each table group.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30909"/>
              <a:buFont typeface="Noto Sans Symbols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</a:endParaRPr>
          </a:p>
          <a:p>
            <a:pPr indent="-609600" lvl="0" marL="609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sz="2200"/>
          </a:p>
          <a:p>
            <a:pPr indent="-609600" lvl="0" marL="609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5636"/>
              <a:buFont typeface="Noto Sans Symbols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</a:endParaRPr>
          </a:p>
          <a:p>
            <a:pPr indent="-609600" lvl="0" marL="609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</a:endParaRPr>
          </a:p>
          <a:p>
            <a:pPr indent="-609600" lvl="0" marL="609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</a:endParaRPr>
          </a:p>
          <a:p>
            <a:pPr indent="-609600" lvl="0" marL="609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</a:endParaRPr>
          </a:p>
          <a:p>
            <a:pPr indent="-609600" lvl="0" marL="609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</a:endParaRPr>
          </a:p>
          <a:p>
            <a:pPr indent="-609600" lvl="0" marL="609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</a:endParaRPr>
          </a:p>
          <a:p>
            <a:pPr indent="-609600" lvl="0" marL="609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</a:endParaRPr>
          </a:p>
          <a:p>
            <a:pPr indent="-609600" lvl="0" marL="609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</a:endParaRP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5636"/>
              <a:buFont typeface="Noto Sans Symbols"/>
              <a:buNone/>
            </a:pPr>
            <a:r>
              <a:t/>
            </a:r>
            <a:endParaRPr b="1" i="0" sz="2200" u="none">
              <a:solidFill>
                <a:schemeClr val="dk1"/>
              </a:solidFill>
            </a:endParaRPr>
          </a:p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x="897400" y="3"/>
            <a:ext cx="7772400" cy="14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9FCF"/>
              </a:buClr>
              <a:buSzPct val="25000"/>
              <a:buFont typeface="Rambla"/>
              <a:buNone/>
            </a:pPr>
            <a:r>
              <a:rPr lang="en-US" sz="4400">
                <a:solidFill>
                  <a:srgbClr val="7C9FCF"/>
                </a:solidFill>
              </a:rPr>
              <a:t>Good Evening Families!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381000" y="1447800"/>
            <a:ext cx="4038599" cy="3451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603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 </a:t>
            </a:r>
            <a:r>
              <a:rPr b="0" i="0" lang="en-US" sz="2200" u="sng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Student Responsibilities</a:t>
            </a:r>
          </a:p>
          <a:p>
            <a:pPr indent="-258762" lvl="1" marL="63976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Nightly Homework </a:t>
            </a:r>
          </a:p>
          <a:p>
            <a:pPr indent="-258762" lvl="1" marL="63976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20 minutes of reading or more.</a:t>
            </a:r>
          </a:p>
          <a:p>
            <a:pPr indent="-258762" lvl="1" marL="63976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Daily materials: pencil, notebooks, folders, homework folder, agenda, chromebooks and charging them</a:t>
            </a:r>
          </a:p>
          <a:p>
            <a:pPr indent="-258762" lvl="1" marL="63976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Organize backpack and desk</a:t>
            </a: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32" name="Shape 132"/>
          <p:cNvSpPr txBox="1"/>
          <p:nvPr>
            <p:ph type="title"/>
          </p:nvPr>
        </p:nvSpPr>
        <p:spPr>
          <a:xfrm>
            <a:off x="-103186" y="354012"/>
            <a:ext cx="7802561" cy="1157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Home-School Connection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4829387" y="1511300"/>
            <a:ext cx="4038599" cy="3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mbla"/>
              <a:buChar char="∗"/>
            </a:pPr>
            <a:r>
              <a:rPr i="0" lang="en-US" sz="2400" u="sng">
                <a:latin typeface="Rambla"/>
                <a:ea typeface="Rambla"/>
                <a:cs typeface="Rambla"/>
                <a:sym typeface="Rambla"/>
              </a:rPr>
              <a:t>Family Involvement</a:t>
            </a:r>
          </a:p>
          <a:p>
            <a:pPr indent="-284162" lvl="1" marL="57626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mbla"/>
              <a:buChar char="∗"/>
            </a:pPr>
            <a:r>
              <a:rPr i="0" lang="en-US" sz="2200" u="none" cap="none" strike="noStrike">
                <a:latin typeface="Rambla"/>
                <a:ea typeface="Rambla"/>
                <a:cs typeface="Rambla"/>
                <a:sym typeface="Rambla"/>
              </a:rPr>
              <a:t>Parent Conferences </a:t>
            </a:r>
          </a:p>
          <a:p>
            <a:pPr indent="-284162" lvl="1" marL="57626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mbla"/>
              <a:buChar char="∗"/>
            </a:pPr>
            <a:r>
              <a:rPr i="0" lang="en-US" sz="2200" u="none" cap="none" strike="noStrike">
                <a:latin typeface="Rambla"/>
                <a:ea typeface="Rambla"/>
                <a:cs typeface="Rambla"/>
                <a:sym typeface="Rambla"/>
              </a:rPr>
              <a:t>Homework spot with materials </a:t>
            </a:r>
          </a:p>
          <a:p>
            <a:pPr indent="-284162" lvl="1" marL="57626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mbla"/>
              <a:buChar char="∗"/>
            </a:pPr>
            <a:r>
              <a:rPr i="0" lang="en-US" sz="2200" u="none" cap="none" strike="noStrike">
                <a:latin typeface="Rambla"/>
                <a:ea typeface="Rambla"/>
                <a:cs typeface="Rambla"/>
                <a:sym typeface="Rambla"/>
              </a:rPr>
              <a:t>Read together</a:t>
            </a:r>
          </a:p>
          <a:p>
            <a:pPr indent="-284162" lvl="1" marL="57626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mbla"/>
              <a:buChar char="∗"/>
            </a:pPr>
            <a:r>
              <a:rPr i="0" lang="en-US" sz="2200" u="none" cap="none" strike="noStrike">
                <a:latin typeface="Rambla"/>
                <a:ea typeface="Rambla"/>
                <a:cs typeface="Rambla"/>
                <a:sym typeface="Rambla"/>
              </a:rPr>
              <a:t>Talk about the day</a:t>
            </a:r>
          </a:p>
          <a:p>
            <a:pPr indent="-284162" lvl="1" marL="57626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mbla"/>
              <a:buChar char="∗"/>
            </a:pPr>
            <a:r>
              <a:rPr i="0" lang="en-US" sz="2200" u="none" cap="none" strike="noStrike">
                <a:latin typeface="Rambla"/>
                <a:ea typeface="Rambla"/>
                <a:cs typeface="Rambla"/>
                <a:sym typeface="Rambla"/>
              </a:rPr>
              <a:t>Math facts practice</a:t>
            </a:r>
          </a:p>
          <a:p>
            <a:pPr indent="-284162" lvl="1" marL="57626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mbla"/>
              <a:buChar char="∗"/>
            </a:pPr>
            <a:r>
              <a:rPr i="0" lang="en-US" sz="2200" u="none" cap="none" strike="noStrike">
                <a:latin typeface="Rambla"/>
                <a:ea typeface="Rambla"/>
                <a:cs typeface="Rambla"/>
                <a:sym typeface="Rambla"/>
              </a:rPr>
              <a:t>Join PTA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200" u="none" cap="none" strike="noStrike"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4825" y="2497474"/>
            <a:ext cx="1199250" cy="118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1752600"/>
            <a:ext cx="7408862" cy="3878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603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7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Room Parent</a:t>
            </a:r>
            <a:r>
              <a:rPr lang="en-US"/>
              <a:t>/Team</a:t>
            </a: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7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Volunteers for Nutrition, HOA, Gardening</a:t>
            </a: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7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Scholastic Book Order Coordinator</a:t>
            </a: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7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Chaperone Field Trips</a:t>
            </a: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7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Photocopy/Laminate</a:t>
            </a: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7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Assemble Learning Games</a:t>
            </a: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7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Special Guest</a:t>
            </a: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7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Assist with celebrations</a:t>
            </a: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40" name="Shape 140"/>
          <p:cNvSpPr txBox="1"/>
          <p:nvPr>
            <p:ph type="title"/>
          </p:nvPr>
        </p:nvSpPr>
        <p:spPr>
          <a:xfrm>
            <a:off x="164812" y="595312"/>
            <a:ext cx="78027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Volunteer Opportunities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200" y="365760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304800" y="1676400"/>
            <a:ext cx="7975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603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0350" lvl="0" marL="2730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Email: slatorre@rbusd.org</a:t>
            </a:r>
          </a:p>
          <a:p>
            <a:pPr indent="-258762" lvl="1" marL="63976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Best form of communication</a:t>
            </a:r>
          </a:p>
          <a:p>
            <a:pPr indent="-260350" lvl="0" marL="2730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0350" lvl="0" marL="2730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Class Website on Weebly Website </a:t>
            </a:r>
          </a:p>
          <a:p>
            <a:pPr indent="-258762" lvl="1" marL="63976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mrslatorre.weebly.com (bookmark it for easy access!)</a:t>
            </a:r>
          </a:p>
          <a:p>
            <a:pPr indent="-260350" lvl="2" marL="55245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Please check frequently weekly for homework and important announcements. </a:t>
            </a:r>
          </a:p>
          <a:p>
            <a:pPr indent="-260350" lvl="0" marL="2730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47" name="Shape 147"/>
          <p:cNvSpPr txBox="1"/>
          <p:nvPr>
            <p:ph type="title"/>
          </p:nvPr>
        </p:nvSpPr>
        <p:spPr>
          <a:xfrm>
            <a:off x="12" y="12"/>
            <a:ext cx="8637600" cy="17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b="1" i="0" lang="en-US" sz="60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Communication</a:t>
            </a:r>
          </a:p>
        </p:txBody>
      </p:sp>
      <p:pic>
        <p:nvPicPr>
          <p:cNvPr descr="MCj04404540000[1]" id="148" name="Shape 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0" y="5038725"/>
            <a:ext cx="1230312" cy="159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609600" y="457200"/>
            <a:ext cx="7924799" cy="1243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BRAIN BREAK!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2514600" y="1981200"/>
            <a:ext cx="4953000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7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Alphabet Aerobics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153" y="2971875"/>
            <a:ext cx="3499374" cy="303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68662" y="341875"/>
            <a:ext cx="82533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b="1" i="0" lang="en-US" sz="50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ELA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244075" y="1566900"/>
            <a:ext cx="8534400" cy="3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4574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b="1" i="0" lang="en-US" sz="2400" u="none">
                <a:solidFill>
                  <a:schemeClr val="dk1"/>
                </a:solidFill>
              </a:rPr>
              <a:t>Reading-</a:t>
            </a:r>
          </a:p>
          <a:p>
            <a:pPr indent="-274574" lvl="0" marL="273050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▶"/>
            </a:pPr>
            <a:r>
              <a:rPr lang="en-US" sz="2400">
                <a:latin typeface="Cabin"/>
                <a:ea typeface="Cabin"/>
                <a:cs typeface="Cabin"/>
                <a:sym typeface="Cabin"/>
              </a:rPr>
              <a:t>Literature and Informational Text</a:t>
            </a:r>
          </a:p>
          <a:p>
            <a:pPr indent="-274574" lvl="0" marL="273050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▶"/>
            </a:pPr>
            <a:r>
              <a:rPr lang="en-US" sz="2400">
                <a:latin typeface="Cabin"/>
                <a:ea typeface="Cabin"/>
                <a:cs typeface="Cabin"/>
                <a:sym typeface="Cabin"/>
              </a:rPr>
              <a:t>R.A.C.E. Strategy</a:t>
            </a:r>
          </a:p>
          <a:p>
            <a:pPr indent="-274574" lvl="0" marL="273050" rtl="0">
              <a:spcBef>
                <a:spcPts val="700"/>
              </a:spcBef>
              <a:buClr>
                <a:schemeClr val="dk1"/>
              </a:buClr>
              <a:buSzPct val="100000"/>
              <a:buFont typeface="Noto Sans Symbols"/>
              <a:buChar char="▶"/>
            </a:pPr>
            <a:r>
              <a:rPr lang="en-US" sz="2400">
                <a:latin typeface="Cabin"/>
                <a:ea typeface="Cabin"/>
                <a:cs typeface="Cabin"/>
                <a:sym typeface="Cabin"/>
              </a:rPr>
              <a:t>Shared Texts- Novels</a:t>
            </a:r>
          </a:p>
          <a:p>
            <a:pPr indent="-274574" lvl="0" marL="273050" rtl="0">
              <a:spcBef>
                <a:spcPts val="700"/>
              </a:spcBef>
              <a:buClr>
                <a:schemeClr val="dk1"/>
              </a:buClr>
              <a:buSzPct val="100000"/>
              <a:buFont typeface="Noto Sans Symbols"/>
              <a:buChar char="▶"/>
            </a:pPr>
            <a:r>
              <a:rPr lang="en-US" sz="2400">
                <a:latin typeface="Cabin"/>
                <a:ea typeface="Cabin"/>
                <a:cs typeface="Cabin"/>
                <a:sym typeface="Cabin"/>
              </a:rPr>
              <a:t>Content Areas- Reading to Learn</a:t>
            </a:r>
          </a:p>
          <a:p>
            <a:pPr indent="-69850" lvl="0" marL="0" rtl="0">
              <a:spcBef>
                <a:spcPts val="700"/>
              </a:spcBef>
              <a:buSzPct val="45833"/>
              <a:buNone/>
            </a:pPr>
            <a:r>
              <a:rPr i="1" lang="en-US" sz="2400">
                <a:latin typeface="Cabin"/>
                <a:ea typeface="Cabin"/>
                <a:cs typeface="Cabin"/>
                <a:sym typeface="Cabin"/>
              </a:rPr>
              <a:t>Inferencing with supporting evidence!</a:t>
            </a:r>
          </a:p>
          <a:p>
            <a:pPr indent="-69850" lvl="0" marL="0" rtl="0">
              <a:spcBef>
                <a:spcPts val="70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t/>
            </a:r>
            <a:endParaRPr i="1" sz="2400">
              <a:latin typeface="Cabin"/>
              <a:ea typeface="Cabin"/>
              <a:cs typeface="Cabin"/>
              <a:sym typeface="Cabin"/>
            </a:endParaRPr>
          </a:p>
          <a:p>
            <a:pPr indent="-274574" lvl="0" marL="2730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b="1" i="0" lang="en-US" sz="2400" u="none">
                <a:solidFill>
                  <a:schemeClr val="dk1"/>
                </a:solidFill>
              </a:rPr>
              <a:t>Language:</a:t>
            </a:r>
          </a:p>
          <a:p>
            <a:pPr indent="-6350" lvl="1" marL="27305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-Conventions and Vocabulary</a:t>
            </a:r>
          </a:p>
          <a:p>
            <a:pPr indent="-6350" lvl="1" marL="27305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19050" lvl="1" marL="27305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Speaking/Listening Standards</a:t>
            </a:r>
          </a:p>
          <a:p>
            <a:pPr indent="-6350" lvl="1" marL="27305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1" marL="27305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9333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8025" y="4495800"/>
            <a:ext cx="2085975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54012" y="384175"/>
            <a:ext cx="8180387" cy="1243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Writing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457200" y="1676400"/>
            <a:ext cx="79247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60375" lvl="0" marL="47307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Writing Workshop </a:t>
            </a:r>
          </a:p>
          <a:p>
            <a:pPr indent="-460375" lvl="0" marL="47307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Text Types</a:t>
            </a:r>
          </a:p>
          <a:p>
            <a:pPr indent="-258762" lvl="1" marL="6397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Opinion</a:t>
            </a:r>
          </a:p>
          <a:p>
            <a:pPr indent="-258762" lvl="1" marL="6397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Informational</a:t>
            </a:r>
          </a:p>
          <a:p>
            <a:pPr indent="-258762" lvl="1" marL="6397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Narrative</a:t>
            </a:r>
          </a:p>
          <a:p>
            <a:pPr indent="-460375" lvl="0" marL="473075" rtl="0">
              <a:spcBef>
                <a:spcPts val="0"/>
              </a:spcBef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800"/>
              <a:t>Text-Based –Test Prep</a:t>
            </a:r>
          </a:p>
          <a:p>
            <a:pPr indent="-258762" lvl="1" marL="6397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1750" y="702425"/>
            <a:ext cx="2648100" cy="17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8525" y="3469325"/>
            <a:ext cx="3222225" cy="241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506412" y="762000"/>
            <a:ext cx="8180387" cy="1243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Mathematics Domains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81000" y="2209800"/>
            <a:ext cx="7772400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53746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Number and Operations- Base Ten</a:t>
            </a:r>
          </a:p>
          <a:p>
            <a:pPr indent="-253746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Number and Operations- Fractions</a:t>
            </a:r>
          </a:p>
          <a:p>
            <a:pPr indent="-253746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Operations and Algebraic Thinking</a:t>
            </a:r>
          </a:p>
          <a:p>
            <a:pPr indent="-253746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Measurement and Data</a:t>
            </a:r>
          </a:p>
          <a:p>
            <a:pPr indent="-253746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Geometry</a:t>
            </a: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5777"/>
              <a:buFont typeface="Noto Sans Symbol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53746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EngageNY Curriculum </a:t>
            </a:r>
          </a:p>
          <a:p>
            <a:pPr indent="-253746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b="0" i="0" lang="en-US" sz="1800" u="sng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3"/>
              </a:rPr>
              <a:t>http://mrslatorre.weebly.com/</a:t>
            </a:r>
          </a:p>
          <a:p>
            <a:pPr indent="-253746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b="0" i="0" lang="en-US" sz="1800" u="sng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4"/>
              </a:rPr>
              <a:t>http://schneider7.weebly.com/eureka.html</a:t>
            </a: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5777"/>
              <a:buFont typeface="Noto Sans Symbols"/>
              <a:buNone/>
            </a:pPr>
            <a:r>
              <a:t/>
            </a:r>
            <a:endParaRPr sz="1800"/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i="1" lang="en-US" sz="2400">
                <a:latin typeface="Cabin"/>
                <a:ea typeface="Cabin"/>
                <a:cs typeface="Cabin"/>
                <a:sym typeface="Cabin"/>
              </a:rPr>
              <a:t>Ten Marks, Zearn, XTra Math, Front Row</a:t>
            </a: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5777"/>
              <a:buFont typeface="Noto Sans Symbols"/>
              <a:buNone/>
            </a:pPr>
            <a:r>
              <a:t/>
            </a:r>
            <a:endParaRPr sz="1800"/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2200" y="4114800"/>
            <a:ext cx="25336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506412" y="536575"/>
            <a:ext cx="8180387" cy="1243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Social Studies/ Science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847725" y="1701800"/>
            <a:ext cx="3770311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603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Social Studies</a:t>
            </a:r>
          </a:p>
          <a:p>
            <a:pPr indent="-258762" lvl="1" marL="6397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U.S. Geography</a:t>
            </a:r>
          </a:p>
          <a:p>
            <a:pPr indent="-258762" lvl="1" marL="6397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First Americans</a:t>
            </a:r>
          </a:p>
          <a:p>
            <a:pPr indent="-258762" lvl="1" marL="6397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Colonists</a:t>
            </a:r>
          </a:p>
          <a:p>
            <a:pPr indent="-258762" lvl="1" marL="6397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Revolution</a:t>
            </a:r>
          </a:p>
          <a:p>
            <a:pPr indent="-258762" lvl="1" marL="6397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Westward Expansion</a:t>
            </a:r>
          </a:p>
          <a:p>
            <a:pPr indent="-258762" lvl="1" marL="6397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Constitution/ Government</a:t>
            </a: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4760912" y="1752600"/>
            <a:ext cx="3770311" cy="3190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603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Science</a:t>
            </a: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NGSS Standards</a:t>
            </a:r>
          </a:p>
          <a:p>
            <a:pPr indent="-258762" lvl="1" marL="6397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What is Matter?</a:t>
            </a:r>
          </a:p>
          <a:p>
            <a:pPr indent="-258762" lvl="1" marL="6397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From Matter to Organisms</a:t>
            </a:r>
          </a:p>
          <a:p>
            <a:pPr indent="-258762" lvl="1" marL="6397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Interacting Earth Systems</a:t>
            </a:r>
          </a:p>
          <a:p>
            <a:pPr indent="-258762" lvl="1" marL="6397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Patterns in the Night Sky</a:t>
            </a: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5638800"/>
            <a:ext cx="182880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tem" id="186" name="Shape 1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6412" y="5410200"/>
            <a:ext cx="2119312" cy="131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4893975" y="1957475"/>
            <a:ext cx="41148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762" lvl="0" marL="174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400" u="none">
                <a:solidFill>
                  <a:schemeClr val="dk1"/>
                </a:solidFill>
              </a:rPr>
              <a:t>Types</a:t>
            </a: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</a:p>
          <a:p>
            <a:pPr indent="-4762" lvl="0" marL="174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Mathematics</a:t>
            </a:r>
          </a:p>
          <a:p>
            <a:pPr indent="-4762" lvl="0" marL="174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Read 20 minutes a night (at least)</a:t>
            </a:r>
          </a:p>
          <a:p>
            <a:pPr indent="-4762" lvl="0" marL="174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Language Practice</a:t>
            </a:r>
          </a:p>
          <a:p>
            <a:pPr indent="-53530" lvl="0" marL="174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en-US" sz="2400"/>
              <a:t>Sometimes:</a:t>
            </a:r>
          </a:p>
          <a:p>
            <a:pPr indent="-53530" lvl="0" marL="17462" rtl="0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en-US" sz="2400"/>
              <a:t>Newsela/RAZKids/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2400"/>
              <a:t>BrainPOP other sites.</a:t>
            </a:r>
          </a:p>
          <a:p>
            <a:pPr indent="-4762" lvl="0" marL="174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Studying</a:t>
            </a:r>
          </a:p>
          <a:p>
            <a:pPr indent="-4762" lvl="0" marL="174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Projects as needed</a:t>
            </a:r>
          </a:p>
          <a:p>
            <a:pPr indent="-4762" lvl="0" marL="174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92" name="Shape 192"/>
          <p:cNvSpPr txBox="1"/>
          <p:nvPr>
            <p:ph type="title"/>
          </p:nvPr>
        </p:nvSpPr>
        <p:spPr>
          <a:xfrm>
            <a:off x="-23825" y="12"/>
            <a:ext cx="8839200" cy="18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b="1" i="0" lang="en-US" sz="66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Homework</a:t>
            </a:r>
          </a:p>
        </p:txBody>
      </p:sp>
      <p:pic>
        <p:nvPicPr>
          <p:cNvPr descr="C:\Documents and Settings\cwitlen\Local Settings\Temporary Internet Files\Content.IE5\MV9KG7UK\MC900088864[1].wmf" id="193" name="Shape 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5186" y="212725"/>
            <a:ext cx="1600199" cy="102234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222475" y="1720975"/>
            <a:ext cx="4572000" cy="5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i="0" sz="1800" u="none"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i="0" lang="en-US" sz="1800" u="none">
                <a:latin typeface="Rambla"/>
                <a:ea typeface="Rambla"/>
                <a:cs typeface="Rambla"/>
                <a:sym typeface="Rambla"/>
              </a:rPr>
              <a:t>-Homework folder and HW Agenda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i="0" sz="1800" u="none"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i="0" lang="en-US" sz="1800" u="none">
                <a:latin typeface="Rambla"/>
                <a:ea typeface="Rambla"/>
                <a:cs typeface="Rambla"/>
                <a:sym typeface="Rambla"/>
              </a:rPr>
              <a:t>-Provide support and assistance, but it is okay for the student to feel challenged and to struggle a bit to learn and grow.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i="0" sz="1800" u="none"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i="0" lang="en-US" sz="1800" u="none">
                <a:latin typeface="Rambla"/>
                <a:ea typeface="Rambla"/>
                <a:cs typeface="Rambla"/>
                <a:sym typeface="Rambla"/>
              </a:rPr>
              <a:t>-Absences:  Students make up work once they return.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i="0" sz="1800" u="none"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i="0" lang="en-US" sz="1800" u="none">
                <a:latin typeface="Rambla"/>
                <a:ea typeface="Rambla"/>
                <a:cs typeface="Rambla"/>
                <a:sym typeface="Rambla"/>
              </a:rPr>
              <a:t>-Planned Absences: Student may receive classwork and homework prior, however, additional work may be added.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i="0" sz="1800" u="none"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i="0" sz="1800" u="none"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7387" y="1839911"/>
            <a:ext cx="6781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Band – weekly on Mondays and Thursdays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Library – weekly on Tuesdays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Science lab- weekly on Fridays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P.E.- Every other week on Mondays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Hands on Art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Nutrition</a:t>
            </a:r>
          </a:p>
          <a:p>
            <a:pPr indent="-329946" lvl="0" marL="2730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en-US" sz="2800"/>
              <a:t>Gardening</a:t>
            </a:r>
          </a:p>
          <a:p>
            <a:pPr indent="-273050" lvl="0" marL="273050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800"/>
              <a:t>Morning Meetings</a:t>
            </a:r>
          </a:p>
          <a:p>
            <a:pPr indent="-329946" lvl="0" marL="2730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t/>
            </a:r>
            <a:endParaRPr sz="2800"/>
          </a:p>
        </p:txBody>
      </p:sp>
      <p:sp>
        <p:nvSpPr>
          <p:cNvPr id="200" name="Shape 200"/>
          <p:cNvSpPr txBox="1"/>
          <p:nvPr>
            <p:ph type="title"/>
          </p:nvPr>
        </p:nvSpPr>
        <p:spPr>
          <a:xfrm>
            <a:off x="180162" y="228612"/>
            <a:ext cx="77961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Whole Child</a:t>
            </a: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0" y="228600"/>
            <a:ext cx="2625724" cy="1595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x="533400" y="2286000"/>
            <a:ext cx="8153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4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Mrs. Sara LaTorre– Room 15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4800" u="sng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3"/>
              </a:rPr>
              <a:t>slatorre@rbusd.org</a:t>
            </a:r>
            <a:r>
              <a:rPr b="0" i="0" lang="en-US" sz="4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4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310-798-8631  ext.  3045</a:t>
            </a:r>
            <a:br>
              <a:rPr b="0" i="0" lang="en-US" sz="4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</a:br>
          </a:p>
        </p:txBody>
      </p:sp>
      <p:sp>
        <p:nvSpPr>
          <p:cNvPr id="75" name="Shape 75"/>
          <p:cNvSpPr txBox="1"/>
          <p:nvPr>
            <p:ph type="title"/>
          </p:nvPr>
        </p:nvSpPr>
        <p:spPr>
          <a:xfrm>
            <a:off x="231775" y="146050"/>
            <a:ext cx="8686800" cy="1963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b="1" i="0" lang="en-US" sz="45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Jefferson Elementary </a:t>
            </a:r>
            <a:br>
              <a:rPr b="1" i="0" lang="en-US" sz="45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b="1" i="0" lang="en-US" sz="45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Back to School Night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381000" y="1828800"/>
            <a:ext cx="8074024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58762" lvl="1" marL="6397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Birthday celebration in class on day of or closest to</a:t>
            </a:r>
          </a:p>
          <a:p>
            <a:pPr indent="-255587" lvl="2" marL="100488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Song</a:t>
            </a:r>
          </a:p>
          <a:p>
            <a:pPr indent="-255587" lvl="2" marL="100488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Pencil/ Hawaiian Lei</a:t>
            </a:r>
          </a:p>
          <a:p>
            <a:pPr indent="-255587" lvl="2" marL="100488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Homework Pass</a:t>
            </a:r>
          </a:p>
          <a:p>
            <a:pPr indent="-255587" lvl="2" marL="100488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Summer birthdays will be celebrated on his/her half birthday</a:t>
            </a:r>
          </a:p>
          <a:p>
            <a:pPr indent="-255587" lvl="2" marL="100488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58762" lvl="1" marL="639762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1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No food treats please	</a:t>
            </a:r>
          </a:p>
          <a:p>
            <a:pPr indent="-258762" lvl="1" marL="639762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allergies</a:t>
            </a: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07" name="Shape 207"/>
          <p:cNvSpPr txBox="1"/>
          <p:nvPr>
            <p:ph type="title"/>
          </p:nvPr>
        </p:nvSpPr>
        <p:spPr>
          <a:xfrm>
            <a:off x="431000" y="79375"/>
            <a:ext cx="7974000" cy="1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b="1" i="0" lang="en-US" sz="63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Birthdays</a:t>
            </a:r>
            <a:br>
              <a:rPr b="1" i="0" lang="en-US" sz="36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</a:p>
        </p:txBody>
      </p:sp>
      <p:pic>
        <p:nvPicPr>
          <p:cNvPr descr="MCj04404140000[1]" id="208" name="Shape 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1400" y="4267200"/>
            <a:ext cx="1600199" cy="2316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228600" y="1752600"/>
            <a:ext cx="8099425" cy="37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603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800"/>
              <a:t>B</a:t>
            </a:r>
            <a:r>
              <a:rPr b="0" i="0" lang="en-US" sz="2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ased on progress towards grade level Common Core State Standards (1-4</a:t>
            </a:r>
            <a:r>
              <a:rPr lang="en-US" sz="2800"/>
              <a:t>)</a:t>
            </a: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Trimesters</a:t>
            </a: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Parent Teacher Conferences – December</a:t>
            </a:r>
          </a:p>
          <a:p>
            <a:pPr indent="-258762" lvl="1" marL="6397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Will set up using Sign-up genius</a:t>
            </a: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14" name="Shape 214"/>
          <p:cNvSpPr txBox="1"/>
          <p:nvPr>
            <p:ph type="title"/>
          </p:nvPr>
        </p:nvSpPr>
        <p:spPr>
          <a:xfrm>
            <a:off x="-23811" y="354012"/>
            <a:ext cx="7796211" cy="1157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Report Cards</a:t>
            </a:r>
          </a:p>
        </p:txBody>
      </p:sp>
      <p:pic>
        <p:nvPicPr>
          <p:cNvPr descr="C:\Documents and Settings\cwitlen\Local Settings\Temporary Internet Files\Content.IE5\689NV707\reportcard[1].jpg" id="215" name="Shape 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7600" y="5105400"/>
            <a:ext cx="1274762" cy="156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152400" y="1981200"/>
            <a:ext cx="86105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1800" u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Please make sure to: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09600" lvl="0" marL="609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1. </a:t>
            </a:r>
            <a:r>
              <a:rPr b="1" lang="en-US" sz="1800"/>
              <a:t>Write the hopes and dreams you have for your child onto a post it. Make sure to put your child’s name on it.  Then stick it on the chart paper.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09600" lvl="0" marL="609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2. Sign-in.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09600" lvl="0" marL="609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3. Visit the back table </a:t>
            </a:r>
            <a:r>
              <a:rPr b="1" lang="en-US" sz="1800"/>
              <a:t>for volunteering opportunities and be sure to grab a registration form for Battle of the Books for your child!</a:t>
            </a: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21" name="Shape 221"/>
          <p:cNvSpPr txBox="1"/>
          <p:nvPr>
            <p:ph type="title"/>
          </p:nvPr>
        </p:nvSpPr>
        <p:spPr>
          <a:xfrm>
            <a:off x="-23811" y="493712"/>
            <a:ext cx="8789987" cy="1676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 for coming!!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76250" y="146050"/>
            <a:ext cx="8210550" cy="1963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b="1" i="0" lang="en-US" sz="45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About me…</a:t>
            </a:r>
            <a:br>
              <a:rPr b="1" i="0" lang="en-US" sz="45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b="1" i="0" lang="en-US" sz="45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Sara LaTorre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09600" y="2057400"/>
            <a:ext cx="8153399" cy="481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603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Originally from Phoenix.</a:t>
            </a: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B.S. from Arizona State and M.A. from Pepperdine </a:t>
            </a: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Live here in Redondo Beach with husband and dog.</a:t>
            </a: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Love reading &amp; writing, sports, music, yoga and exercise, traveling, trying new restaurants, and going to the beach!</a:t>
            </a: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8799" y="496624"/>
            <a:ext cx="1560774" cy="156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536575" y="542925"/>
            <a:ext cx="8150224" cy="1614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b="1" i="0" lang="en-US" sz="369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My Aspirations for Our Classroom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1048375" y="1859525"/>
            <a:ext cx="7315200" cy="3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60350" lvl="0" marL="273050" rtl="0">
              <a:spcBef>
                <a:spcPts val="0"/>
              </a:spcBef>
              <a:buClr>
                <a:schemeClr val="accent1"/>
              </a:buClr>
              <a:buSzPct val="68000"/>
              <a:buFont typeface="Rambla"/>
              <a:buChar char="▶"/>
            </a:pPr>
            <a:r>
              <a:rPr lang="en-US" sz="3200"/>
              <a:t>Each student feels a sense of safety, value, and belonging in our Room 15 Community and throughout Jefferson.</a:t>
            </a: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▶"/>
            </a:pPr>
            <a:r>
              <a:rPr i="0" lang="en-US" sz="3200" u="none">
                <a:solidFill>
                  <a:schemeClr val="dk1"/>
                </a:solidFill>
              </a:rPr>
              <a:t>Strong</a:t>
            </a:r>
            <a:r>
              <a:rPr lang="en-US" sz="3200"/>
              <a:t> and </a:t>
            </a:r>
            <a:r>
              <a:rPr i="0" lang="en-US" sz="3200" u="none">
                <a:solidFill>
                  <a:schemeClr val="dk1"/>
                </a:solidFill>
              </a:rPr>
              <a:t>reflective academic and social growth</a:t>
            </a: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i="0" sz="3200" u="none">
              <a:solidFill>
                <a:schemeClr val="dk1"/>
              </a:solidFill>
            </a:endParaRP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9224" y="4520224"/>
            <a:ext cx="2145549" cy="207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506412" y="762000"/>
            <a:ext cx="8180387" cy="1243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Focuses in 5</a:t>
            </a:r>
            <a:r>
              <a:rPr b="1" baseline="30000" i="0" lang="en-US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th</a:t>
            </a:r>
            <a:r>
              <a:rPr b="1" i="0" lang="en-US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 Grade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39312" y="1794650"/>
            <a:ext cx="7239000" cy="3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603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Organization</a:t>
            </a: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Time Management</a:t>
            </a: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Leadership and Confidence Building</a:t>
            </a: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Personal Responsibility/ Accountability for Academics and Citizenship</a:t>
            </a: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Independence/Self Advocacy- a smooth transition to Parras Middle School</a:t>
            </a: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24496">
            <a:off x="6809318" y="1053956"/>
            <a:ext cx="1684038" cy="1684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33387" y="536575"/>
            <a:ext cx="8180387" cy="1243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Big Events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838200" y="2362200"/>
            <a:ext cx="7086600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603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Camp Pali – Information Night on October 24</a:t>
            </a: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5th Grade Promotion Activities</a:t>
            </a: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3600" y="3808550"/>
            <a:ext cx="2679949" cy="21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33387" y="457200"/>
            <a:ext cx="8180387" cy="1243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Responsive Classroom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09600" y="1752600"/>
            <a:ext cx="3770311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603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Interpersonal growth is as important as academic growth.</a:t>
            </a: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How children learn is as important as what they learn.</a:t>
            </a: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Children need opportunities to learn and practice specific social skills. (C.A.R.E.S.)</a:t>
            </a: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b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</a:b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724400" y="1981200"/>
            <a:ext cx="3770311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762" lvl="0" marL="174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762" lvl="0" marL="17462" rtl="0">
              <a:spcBef>
                <a:spcPts val="0"/>
              </a:spcBef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400"/>
              <a:t>Morning Meeting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4762" lvl="0" marL="174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Expectations and </a:t>
            </a:r>
          </a:p>
          <a:p>
            <a:pPr indent="-4762" lvl="0" marL="174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 Logical Consequences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4550" y="582025"/>
            <a:ext cx="1579550" cy="1597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7937" y="2167775"/>
            <a:ext cx="8610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58762" lvl="1" marL="63976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 this classroom, we create class rules together using each of our hopes and dreams.</a:t>
            </a:r>
          </a:p>
          <a:p>
            <a:pPr indent="-15240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58762" lvl="1" marL="63976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Reminding and Reinforcing</a:t>
            </a:r>
          </a:p>
          <a:p>
            <a:pPr indent="-258762" lvl="1" marL="63976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58762" lvl="1" marL="63976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Logical Consequences</a:t>
            </a:r>
          </a:p>
          <a:p>
            <a:pPr indent="-258762" lvl="3" marL="116046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Break it/Fix it</a:t>
            </a:r>
          </a:p>
          <a:p>
            <a:pPr indent="-258762" lvl="3" marL="116046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Loss of Privilege</a:t>
            </a:r>
          </a:p>
          <a:p>
            <a:pPr indent="-258762" lvl="3" marL="116046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Take a break</a:t>
            </a:r>
          </a:p>
          <a:p>
            <a:pPr indent="-255587" lvl="2" marL="1004887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55587" lvl="2" marL="1004887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7" name="Shape 117"/>
          <p:cNvSpPr txBox="1"/>
          <p:nvPr>
            <p:ph type="title"/>
          </p:nvPr>
        </p:nvSpPr>
        <p:spPr>
          <a:xfrm>
            <a:off x="7912" y="0"/>
            <a:ext cx="7907400" cy="23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b="1" i="0" lang="en-US" sz="54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Classroom Management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304800" y="2286000"/>
            <a:ext cx="8305799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603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Full and challenging curriculum Monday-Friday</a:t>
            </a: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School day begins promptly at 8:13 a.m. </a:t>
            </a: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Try to make appointments for the afternoon</a:t>
            </a: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Please send in a note, call the school office, or go online to notify us that your child is absent</a:t>
            </a: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If your child is sick, please do not send them to school </a:t>
            </a:r>
          </a:p>
          <a:p>
            <a:pPr indent="-2603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58762" lvl="1" marL="6397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24" name="Shape 124"/>
          <p:cNvSpPr txBox="1"/>
          <p:nvPr>
            <p:ph type="title"/>
          </p:nvPr>
        </p:nvSpPr>
        <p:spPr>
          <a:xfrm>
            <a:off x="152400" y="12"/>
            <a:ext cx="8839200" cy="18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b="1" i="0" lang="en-US" sz="66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Attendance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0350" y="381000"/>
            <a:ext cx="2046286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025" y="304800"/>
            <a:ext cx="381000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8_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